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170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42417-9886-6149-A19E-442761D836F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8FC91-0F14-CA43-A663-11D15F70E6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8FC91-0F14-CA43-A663-11D15F70E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9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6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48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0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7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8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5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9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1CF57-4796-A344-BEF3-0B53DB359D45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0730F-1516-A740-B319-7E5B482EC5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cion Insep 2-0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30" y="2143107"/>
            <a:ext cx="5128679" cy="33198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5" y="4139063"/>
            <a:ext cx="1876425" cy="132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6" y="3142369"/>
            <a:ext cx="18764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924" y="2162795"/>
            <a:ext cx="20955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4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196" y="2191207"/>
            <a:ext cx="5300316" cy="300709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05" y="2191208"/>
            <a:ext cx="1637126" cy="106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70" y="3257106"/>
            <a:ext cx="18192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70" y="4261616"/>
            <a:ext cx="17049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92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07" y="2755726"/>
            <a:ext cx="4946142" cy="2164849"/>
          </a:xfrm>
          <a:prstGeom prst="rect">
            <a:avLst/>
          </a:prstGeom>
        </p:spPr>
      </p:pic>
      <p:sp>
        <p:nvSpPr>
          <p:cNvPr id="3" name="AutoShape 2" descr="Resultado de imagen para FENAL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62" y="3203823"/>
            <a:ext cx="1534111" cy="114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42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cion Insep 2-1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016" y="1966539"/>
            <a:ext cx="8140223" cy="407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Los constantes cambios en las tendencias del mercado han obligado a las organizaciones a buscar cada día </a:t>
            </a:r>
            <a:endParaRPr lang="es-ES_tradnl" sz="1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 smtClean="0">
                <a:latin typeface="Arial"/>
                <a:cs typeface="Arial"/>
              </a:rPr>
              <a:t>más </a:t>
            </a:r>
            <a:r>
              <a:rPr lang="es-ES_tradnl" sz="1200" dirty="0">
                <a:latin typeface="Arial"/>
                <a:cs typeface="Arial"/>
              </a:rPr>
              <a:t>la efectividad en su gestión, contratando proveedores más especializados para delegar ciertos procesos.</a:t>
            </a: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Organización INSEP servicios generales, nace como una alternativa en el mercado para atender las necesidades </a:t>
            </a:r>
            <a:endParaRPr lang="es-ES_tradnl" sz="12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 smtClean="0">
                <a:latin typeface="Arial"/>
                <a:cs typeface="Arial"/>
              </a:rPr>
              <a:t>de </a:t>
            </a:r>
            <a:r>
              <a:rPr lang="es-ES_tradnl" sz="1200" dirty="0">
                <a:latin typeface="Arial"/>
                <a:cs typeface="Arial"/>
              </a:rPr>
              <a:t>nuestros clientes en la contratación de personal para prestar servicios </a:t>
            </a:r>
            <a:r>
              <a:rPr lang="es-ES_tradnl" sz="1200" dirty="0" smtClean="0">
                <a:latin typeface="Arial"/>
                <a:cs typeface="Arial"/>
              </a:rPr>
              <a:t>generales </a:t>
            </a:r>
            <a:r>
              <a:rPr lang="es-ES_tradnl" sz="1200" dirty="0">
                <a:latin typeface="Arial"/>
                <a:cs typeface="Arial"/>
              </a:rPr>
              <a:t>especializados, en las áreas de:</a:t>
            </a: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Mantenimiento general,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Aseo y cafetería,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Conserjería,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Recepción,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Conducción,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Botones,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Mantenimiento de piscinas, 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Valet Parking,</a:t>
            </a:r>
          </a:p>
          <a:p>
            <a:pPr>
              <a:lnSpc>
                <a:spcPct val="12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Y demás necesidades de nuestros clientes en el sector hotelero, residencial, industrial, </a:t>
            </a: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comercial, aeronáutico, portuario, entre otros, siguiendo las premisas del concepto de </a:t>
            </a: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seguridad industrial.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650019" y="1046472"/>
            <a:ext cx="3360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FF0000"/>
                </a:solidFill>
                <a:latin typeface="Arial"/>
                <a:cs typeface="Arial"/>
              </a:rPr>
              <a:t>QUIENES SOMOS 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87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0107" y="1546508"/>
            <a:ext cx="4420121" cy="3684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Contamos con las Certificaciones de Calidad, que respaldan nuestra experiencia y excelencia en nuestros Procedimientos</a:t>
            </a:r>
            <a:r>
              <a:rPr lang="es-ES_tradnl" sz="1200" dirty="0" smtClean="0">
                <a:latin typeface="Arial"/>
                <a:cs typeface="Arial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	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Hacemos un exhaustivo PROCESO DE SELECCIÓN,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 smtClean="0">
                <a:latin typeface="Arial"/>
                <a:cs typeface="Arial"/>
              </a:rPr>
              <a:t>a </a:t>
            </a:r>
            <a:r>
              <a:rPr lang="es-ES_tradnl" sz="1200" dirty="0">
                <a:latin typeface="Arial"/>
                <a:cs typeface="Arial"/>
              </a:rPr>
              <a:t>través del cual garantizamos confiabilidad y verdadero respaldo </a:t>
            </a:r>
            <a:r>
              <a:rPr lang="es-ES_tradnl" sz="1200" dirty="0" smtClean="0">
                <a:latin typeface="Arial"/>
                <a:cs typeface="Arial"/>
              </a:rPr>
              <a:t>(</a:t>
            </a:r>
            <a:r>
              <a:rPr lang="es-ES_tradnl" sz="1200" dirty="0">
                <a:latin typeface="Arial"/>
                <a:cs typeface="Arial"/>
              </a:rPr>
              <a:t>Poligrafía, </a:t>
            </a:r>
            <a:r>
              <a:rPr lang="es-ES_tradnl" sz="1200" dirty="0" err="1">
                <a:latin typeface="Arial"/>
                <a:cs typeface="Arial"/>
              </a:rPr>
              <a:t>Documentología</a:t>
            </a:r>
            <a:r>
              <a:rPr lang="es-ES_tradnl" sz="1200" dirty="0">
                <a:latin typeface="Arial"/>
                <a:cs typeface="Arial"/>
              </a:rPr>
              <a:t>, Visita Domiciliaria).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Evaluamos periódicamente el desempeño de nuestra gente.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Contamos con un Plan de Bienestar que beneficia a nuestros 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empleados ( Programas de Vivienda, brigadas de Salud, Seguro  de Vida Colectivo, Préstamos para Estudio, Calamidad Doméstica, entre otros)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4030110" y="1008141"/>
            <a:ext cx="3690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SOMOS SU MEJOR OPCIÓN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0107" y="1546508"/>
            <a:ext cx="4420121" cy="2963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Tenemos un especial Programa de Reconocimiento al Personal por desempeño y cumplimiento de Metas.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Nuestros auditores de servicio cuentan con un software diseñado para monitorear en tiempo real las distintas novedades que se den en los dispositivos,  permitiendo respuesta en línea a los requerimientos de los clientes. SIC </a:t>
            </a:r>
            <a:r>
              <a:rPr lang="es-ES_tradnl" sz="1200" b="1" dirty="0">
                <a:solidFill>
                  <a:srgbClr val="FF0000"/>
                </a:solidFill>
                <a:latin typeface="Arial"/>
                <a:cs typeface="Arial"/>
              </a:rPr>
              <a:t>(SISTEMA INTEGRADO DE CONTROL)</a:t>
            </a: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endParaRPr lang="es-ES_tradnl" sz="1200" dirty="0">
              <a:latin typeface="Arial"/>
              <a:cs typeface="Arial"/>
            </a:endParaRPr>
          </a:p>
          <a:p>
            <a:pPr marL="171450" indent="-171450">
              <a:lnSpc>
                <a:spcPct val="130000"/>
              </a:lnSpc>
              <a:buFont typeface="Arial"/>
              <a:buChar char="•"/>
            </a:pPr>
            <a:r>
              <a:rPr lang="es-ES_tradnl" sz="1200" dirty="0">
                <a:latin typeface="Arial"/>
                <a:cs typeface="Arial"/>
              </a:rPr>
              <a:t>Tenemos  un SOFTWARE,  “</a:t>
            </a:r>
            <a:r>
              <a:rPr lang="es-ES_tradnl" sz="1200" dirty="0" err="1">
                <a:latin typeface="Arial"/>
                <a:cs typeface="Arial"/>
              </a:rPr>
              <a:t>Centurion</a:t>
            </a:r>
            <a:r>
              <a:rPr lang="es-ES_tradnl" sz="1200" dirty="0">
                <a:latin typeface="Arial"/>
                <a:cs typeface="Arial"/>
              </a:rPr>
              <a:t>” que permite monitorear mediante sensores los diferentes eventos que sucedan al interior de las oficinas.</a:t>
            </a:r>
            <a:endParaRPr lang="es-ES_tradnl" dirty="0"/>
          </a:p>
        </p:txBody>
      </p:sp>
      <p:sp>
        <p:nvSpPr>
          <p:cNvPr id="5" name="Rectangle 4"/>
          <p:cNvSpPr/>
          <p:nvPr/>
        </p:nvSpPr>
        <p:spPr>
          <a:xfrm>
            <a:off x="4030110" y="1008141"/>
            <a:ext cx="36901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SOMOS SU MEJOR OPCIÓN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0107" y="1826528"/>
            <a:ext cx="4420121" cy="200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Créditos modalidad de libranzas, suministro de bienes </a:t>
            </a:r>
          </a:p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de consumo, víveres, útiles escolares, juguetería, producción y comercialización, vivienda, suministros de artículos de hogar, mueble, electrodomésticos, y mercancías en general. </a:t>
            </a:r>
          </a:p>
          <a:p>
            <a:pPr>
              <a:lnSpc>
                <a:spcPct val="13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s-ES_tradnl" sz="1200" dirty="0">
                <a:latin typeface="Arial"/>
                <a:cs typeface="Arial"/>
              </a:rPr>
              <a:t>Ascensos, nuestros empleados (conserjes, personal de aseo y mantenimiento, </a:t>
            </a:r>
            <a:r>
              <a:rPr lang="es-ES_tradnl" sz="1200" dirty="0" err="1">
                <a:latin typeface="Arial"/>
                <a:cs typeface="Arial"/>
              </a:rPr>
              <a:t>piscineros</a:t>
            </a:r>
            <a:r>
              <a:rPr lang="es-ES_tradnl" sz="1200" dirty="0">
                <a:latin typeface="Arial"/>
                <a:cs typeface="Arial"/>
              </a:rPr>
              <a:t>) pueden participar en concursos para ocupar cargos de nivel Directivo.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4030110" y="1322081"/>
            <a:ext cx="44501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>
                <a:solidFill>
                  <a:srgbClr val="FF0000"/>
                </a:solidFill>
                <a:latin typeface="Arial"/>
                <a:cs typeface="Arial"/>
              </a:rPr>
              <a:t>NUESTROS EMPLEADOS </a:t>
            </a:r>
            <a:endParaRPr lang="es-ES_tradn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1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cion Insep 2-06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7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cion Insep 2-0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2" name="Picture 1" descr="6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12" y="2942441"/>
            <a:ext cx="39001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>
                <a:solidFill>
                  <a:srgbClr val="FF0000"/>
                </a:solidFill>
                <a:latin typeface="Arial"/>
                <a:cs typeface="Arial"/>
              </a:rPr>
              <a:t>ESQUEMA </a:t>
            </a:r>
          </a:p>
          <a:p>
            <a:r>
              <a:rPr lang="es-ES_tradnl" sz="2800" b="1" dirty="0">
                <a:solidFill>
                  <a:srgbClr val="FF0000"/>
                </a:solidFill>
                <a:latin typeface="Arial"/>
                <a:cs typeface="Arial"/>
              </a:rPr>
              <a:t>DE SEGURIDAD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09" y="3995873"/>
            <a:ext cx="6500178" cy="148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s-ES_tradnl" sz="1400" dirty="0">
                <a:latin typeface="Arial"/>
                <a:cs typeface="Arial"/>
              </a:rPr>
              <a:t>La finalidad del esquema de Seguridad propuesto para el </a:t>
            </a:r>
            <a:r>
              <a:rPr lang="es-ES_tradnl" sz="1400" dirty="0" err="1">
                <a:latin typeface="Arial"/>
                <a:cs typeface="Arial"/>
              </a:rPr>
              <a:t>Proyecto</a:t>
            </a:r>
            <a:r>
              <a:rPr lang="es-ES_tradnl" sz="1400" dirty="0" err="1" smtClean="0">
                <a:latin typeface="Arial"/>
                <a:cs typeface="Arial"/>
              </a:rPr>
              <a:t>,tiene</a:t>
            </a:r>
            <a:r>
              <a:rPr lang="es-ES_tradnl" sz="1400" dirty="0" smtClean="0">
                <a:latin typeface="Arial"/>
                <a:cs typeface="Arial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s-ES_tradnl" sz="1400" dirty="0" smtClean="0">
                <a:latin typeface="Arial"/>
                <a:cs typeface="Arial"/>
              </a:rPr>
              <a:t>como </a:t>
            </a:r>
            <a:r>
              <a:rPr lang="es-ES_tradnl" sz="1400" dirty="0">
                <a:latin typeface="Arial"/>
                <a:cs typeface="Arial"/>
              </a:rPr>
              <a:t>objetivo garantizar a propietarios, visitantes, empleados </a:t>
            </a:r>
            <a:r>
              <a:rPr lang="es-ES_tradnl" sz="1400" dirty="0" smtClean="0">
                <a:latin typeface="Arial"/>
                <a:cs typeface="Arial"/>
              </a:rPr>
              <a:t>y contratistas</a:t>
            </a:r>
            <a:r>
              <a:rPr lang="es-ES_tradnl" sz="1400" dirty="0">
                <a:latin typeface="Arial"/>
                <a:cs typeface="Arial"/>
              </a:rPr>
              <a:t>, ambientes tranquilos y seguros, mediante la adecuada  </a:t>
            </a:r>
            <a:r>
              <a:rPr lang="es-ES_tradnl" sz="1400" dirty="0" smtClean="0">
                <a:latin typeface="Arial"/>
                <a:cs typeface="Arial"/>
              </a:rPr>
              <a:t>utilización </a:t>
            </a:r>
            <a:r>
              <a:rPr lang="es-ES_tradnl" sz="1400" dirty="0">
                <a:latin typeface="Arial"/>
                <a:cs typeface="Arial"/>
              </a:rPr>
              <a:t>de los </a:t>
            </a:r>
            <a:r>
              <a:rPr lang="es-ES_tradnl" sz="1400" dirty="0" smtClean="0">
                <a:latin typeface="Arial"/>
                <a:cs typeface="Arial"/>
              </a:rPr>
              <a:t>Recursos Tecnológicos </a:t>
            </a:r>
            <a:r>
              <a:rPr lang="es-ES_tradnl" sz="1400" dirty="0">
                <a:latin typeface="Arial"/>
                <a:cs typeface="Arial"/>
              </a:rPr>
              <a:t>y Humanos que  </a:t>
            </a:r>
            <a:r>
              <a:rPr lang="es-ES_tradnl" sz="1400" dirty="0" smtClean="0">
                <a:latin typeface="Arial"/>
                <a:cs typeface="Arial"/>
              </a:rPr>
              <a:t>LA ORGANIZACIÓN  </a:t>
            </a:r>
            <a:r>
              <a:rPr lang="es-ES_tradnl" sz="1400" dirty="0">
                <a:latin typeface="Arial"/>
                <a:cs typeface="Arial"/>
              </a:rPr>
              <a:t>está en capacidad </a:t>
            </a:r>
            <a:r>
              <a:rPr lang="es-ES_tradnl" sz="1400" dirty="0" smtClean="0">
                <a:latin typeface="Arial"/>
                <a:cs typeface="Arial"/>
              </a:rPr>
              <a:t>de </a:t>
            </a:r>
            <a:r>
              <a:rPr lang="es-ES_tradnl" sz="1400" dirty="0">
                <a:latin typeface="Arial"/>
                <a:cs typeface="Arial"/>
              </a:rPr>
              <a:t>proporcionar.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15833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016" y="1966539"/>
            <a:ext cx="8140223" cy="2080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Conociendo y determinando los riesgos y las vulnerabilidades de seguridad que presenta el entorno; sus activos, instalaciones, su información crítica,  procesos,  operaciones y las personas que desarrollarán los servicios.</a:t>
            </a:r>
          </a:p>
          <a:p>
            <a:pPr>
              <a:lnSpc>
                <a:spcPct val="12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Previniendo y/o mitigando los riesgos. </a:t>
            </a:r>
          </a:p>
          <a:p>
            <a:pPr>
              <a:lnSpc>
                <a:spcPct val="12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Descubriendo y neutralizando oportunamente las amenazas. </a:t>
            </a:r>
          </a:p>
          <a:p>
            <a:pPr>
              <a:lnSpc>
                <a:spcPct val="12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s-ES_tradnl" sz="1200" dirty="0">
                <a:latin typeface="Arial"/>
                <a:cs typeface="Arial"/>
              </a:rPr>
              <a:t>Reaccionando  en forma acertada, apoyándonos en la utilización de estrategias de seguridad y de las  autoridades competentes.</a:t>
            </a:r>
            <a:endParaRPr lang="es-ES_tradnl" dirty="0"/>
          </a:p>
        </p:txBody>
      </p:sp>
      <p:sp>
        <p:nvSpPr>
          <p:cNvPr id="6" name="Rectangle 5"/>
          <p:cNvSpPr/>
          <p:nvPr/>
        </p:nvSpPr>
        <p:spPr>
          <a:xfrm>
            <a:off x="2260063" y="472826"/>
            <a:ext cx="49801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0000"/>
                </a:solidFill>
                <a:latin typeface="Arial"/>
                <a:cs typeface="Arial"/>
              </a:rPr>
              <a:t>NUESTRO COMPROMISO </a:t>
            </a:r>
          </a:p>
          <a:p>
            <a:pPr algn="ctr"/>
            <a:r>
              <a:rPr lang="pt-BR" sz="2800" b="1" dirty="0">
                <a:solidFill>
                  <a:srgbClr val="FF0000"/>
                </a:solidFill>
                <a:latin typeface="Arial"/>
                <a:cs typeface="Arial"/>
              </a:rPr>
              <a:t>COMO ORGANIZACIÓN </a:t>
            </a:r>
            <a:endParaRPr lang="es-ES_tradnl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2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cion Insep 2-0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pic>
        <p:nvPicPr>
          <p:cNvPr id="2" name="Picture 1" descr="1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016" y="1436501"/>
            <a:ext cx="8140223" cy="3958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Se deben definir los principales indicadores de gestión partiendo de consignas particulares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y generales para registrar novedades e igualmente para que sirvan de base para generar planes de choque y evaluación en los comités de seguimiento del dispositivos, se recomiendan 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los siguientes puntos a evaluar:</a:t>
            </a:r>
          </a:p>
          <a:p>
            <a:pPr>
              <a:lnSpc>
                <a:spcPct val="140000"/>
              </a:lnSpc>
            </a:pPr>
            <a:endParaRPr lang="es-ES_tradnl" sz="1200" dirty="0">
              <a:latin typeface="Arial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1- Positivos: olvido de elementos personales encontrados por los guardas.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2- </a:t>
            </a:r>
            <a:r>
              <a:rPr lang="es-ES_tradnl" sz="1200" dirty="0">
                <a:latin typeface="Arial"/>
                <a:cs typeface="Arial"/>
              </a:rPr>
              <a:t>I</a:t>
            </a:r>
            <a:r>
              <a:rPr lang="es-ES_tradnl" sz="1200" dirty="0" smtClean="0">
                <a:latin typeface="Arial"/>
                <a:cs typeface="Arial"/>
              </a:rPr>
              <a:t>ngresos </a:t>
            </a:r>
            <a:r>
              <a:rPr lang="es-ES_tradnl" sz="1200" dirty="0">
                <a:latin typeface="Arial"/>
                <a:cs typeface="Arial"/>
              </a:rPr>
              <a:t>acompañantes masculinos – femeninos, clave para la seguridad del Edificio, este registro se mide mensualmente, cubre al cliente contra actos mal intencionados.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3- Vehículos reportados con novedades, en caso de que el guarda detecte condiciones anómalas, las mismas quedan registradas.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4- Investigaciones: pérdida que reporten debe ser sujeta a una investigación y será a cargo del Jefe o Coordinador de Servicio la respuesta.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5- Eventos: cualquier evento que se realice al interior debe quedar registro del mismo con sus correspondientes análisis.</a:t>
            </a:r>
          </a:p>
          <a:p>
            <a:pPr>
              <a:lnSpc>
                <a:spcPct val="140000"/>
              </a:lnSpc>
            </a:pPr>
            <a:r>
              <a:rPr lang="es-ES_tradnl" sz="1200" dirty="0">
                <a:latin typeface="Arial"/>
                <a:cs typeface="Arial"/>
              </a:rPr>
              <a:t>6- Novedades: ya sean desde el punto de vista operativo como administrativo.</a:t>
            </a:r>
          </a:p>
        </p:txBody>
      </p:sp>
    </p:spTree>
    <p:extLst>
      <p:ext uri="{BB962C8B-B14F-4D97-AF65-F5344CB8AC3E}">
        <p14:creationId xmlns:p14="http://schemas.microsoft.com/office/powerpoint/2010/main" val="105809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587</Words>
  <Application>Microsoft Office PowerPoint</Application>
  <PresentationFormat>Presentación en pantalla (4:3)</PresentationFormat>
  <Paragraphs>64</Paragraphs>
  <Slides>13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León</dc:creator>
  <cp:lastModifiedBy>Juan Berrio</cp:lastModifiedBy>
  <cp:revision>12</cp:revision>
  <dcterms:created xsi:type="dcterms:W3CDTF">2017-06-30T20:05:11Z</dcterms:created>
  <dcterms:modified xsi:type="dcterms:W3CDTF">2017-09-08T21:00:11Z</dcterms:modified>
</cp:coreProperties>
</file>